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4" r:id="rId7"/>
    <p:sldId id="270" r:id="rId8"/>
    <p:sldId id="265" r:id="rId9"/>
    <p:sldId id="275" r:id="rId10"/>
    <p:sldId id="277" r:id="rId11"/>
    <p:sldId id="278" r:id="rId12"/>
    <p:sldId id="27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9" d="100"/>
          <a:sy n="109" d="100"/>
        </p:scale>
        <p:origin x="67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1245B-789F-047A-FEC9-D5198C98ED8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0DF33E-BC0B-CF8D-FC4C-BDB0410561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06A2D6-ADF3-B378-DE7E-111F7D3C6B10}"/>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5" name="Footer Placeholder 4">
            <a:extLst>
              <a:ext uri="{FF2B5EF4-FFF2-40B4-BE49-F238E27FC236}">
                <a16:creationId xmlns:a16="http://schemas.microsoft.com/office/drawing/2014/main" id="{BAA22380-15E4-AC97-3AE9-6CC9C65234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C6B922-1864-F09F-570E-10A7D4FAA26F}"/>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2918212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AB3D-EA80-7D60-25AE-2393ECD613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E3BA34-DE98-A415-9AE8-931E4771A7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F2B7A6-419D-4A5F-5094-AB5FAEF6E311}"/>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5" name="Footer Placeholder 4">
            <a:extLst>
              <a:ext uri="{FF2B5EF4-FFF2-40B4-BE49-F238E27FC236}">
                <a16:creationId xmlns:a16="http://schemas.microsoft.com/office/drawing/2014/main" id="{00D76C9C-D109-020C-EB9E-5E3BF2D5CC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AB421C-507C-1756-1F4D-42C73F71710E}"/>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415707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E2E6F5-BB2E-7BEF-B487-2B12985D61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7C48DA-4E21-F47B-16DD-86A4372FEE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01AD40-EA58-1B88-8D7F-2B5B212A850B}"/>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5" name="Footer Placeholder 4">
            <a:extLst>
              <a:ext uri="{FF2B5EF4-FFF2-40B4-BE49-F238E27FC236}">
                <a16:creationId xmlns:a16="http://schemas.microsoft.com/office/drawing/2014/main" id="{4CD6A6E5-9078-B675-9949-F4E6EA036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9ECA89-59FB-1E7D-0E93-196B4731C94D}"/>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149438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B7F93-B0B6-5BE8-8CFE-849F9DD7E5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0FDC4E-9A4C-ECEC-E279-AF255110ED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6A3ACF-EBF6-8D92-CA61-C589B8EA73EA}"/>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5" name="Footer Placeholder 4">
            <a:extLst>
              <a:ext uri="{FF2B5EF4-FFF2-40B4-BE49-F238E27FC236}">
                <a16:creationId xmlns:a16="http://schemas.microsoft.com/office/drawing/2014/main" id="{4B12A6F6-6739-68F6-0EDA-0D90DC6A67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B24C72-5353-36F4-C348-6BE9AA52B213}"/>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31100827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75D38-464A-7E10-FDDF-0935552ED4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B89347-458C-96F1-DE37-57C71D4CCC2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81AC92-2C67-801E-0F66-67A1EC1C1F05}"/>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5" name="Footer Placeholder 4">
            <a:extLst>
              <a:ext uri="{FF2B5EF4-FFF2-40B4-BE49-F238E27FC236}">
                <a16:creationId xmlns:a16="http://schemas.microsoft.com/office/drawing/2014/main" id="{FAA465FB-AE51-F7CF-4086-37EBDD21D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070F9D-FA53-F649-D702-CE0839E3555B}"/>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2328955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ADC97-9919-FDFA-E7B0-7B872E0649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160FDC-CA5C-684B-F09A-88032300B6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92F071-B48E-6211-06A7-9045590AA81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FDCCC8-3D90-3B5A-48A5-10334B2581E8}"/>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6" name="Footer Placeholder 5">
            <a:extLst>
              <a:ext uri="{FF2B5EF4-FFF2-40B4-BE49-F238E27FC236}">
                <a16:creationId xmlns:a16="http://schemas.microsoft.com/office/drawing/2014/main" id="{E6F187B3-922F-DD70-17A6-D05144628D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0D1078-F81E-B3F9-BB64-0054D9FA5F97}"/>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376491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F4C83-6803-00EA-A5DF-C831919FE3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60D0BD0-4E53-7E70-39B0-88D8E080DD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06EDFF1-2D4E-6DE9-A11F-59B5BD9C8F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9AB0479-2F5F-3396-12D0-580AF49ADAD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509E072-7239-CE31-7963-9204CCBF53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9085A2-1039-0B5B-F11B-209F6684175A}"/>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8" name="Footer Placeholder 7">
            <a:extLst>
              <a:ext uri="{FF2B5EF4-FFF2-40B4-BE49-F238E27FC236}">
                <a16:creationId xmlns:a16="http://schemas.microsoft.com/office/drawing/2014/main" id="{955AAB0B-65F6-62A7-272F-939CB5988A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776A3C-A745-6E4B-F63A-F42FC6ED9AA6}"/>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7661588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03310-470A-296F-4B4D-6CFFABF3AE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5D1316-0EFA-2EAD-360B-FC65CB09C37C}"/>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4" name="Footer Placeholder 3">
            <a:extLst>
              <a:ext uri="{FF2B5EF4-FFF2-40B4-BE49-F238E27FC236}">
                <a16:creationId xmlns:a16="http://schemas.microsoft.com/office/drawing/2014/main" id="{E25231A3-A77C-ABD7-1A4A-72403B32BC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14CD3B2-94B6-CA7A-106B-66D8F8ACED06}"/>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806006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750CDD-3C99-F2A2-7E6E-D5D298E0F112}"/>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3" name="Footer Placeholder 2">
            <a:extLst>
              <a:ext uri="{FF2B5EF4-FFF2-40B4-BE49-F238E27FC236}">
                <a16:creationId xmlns:a16="http://schemas.microsoft.com/office/drawing/2014/main" id="{4D8E87E6-5D86-A59E-32B7-E2F4EFB013B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D66D124-8884-F486-7941-8FEF26AEB86C}"/>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1547082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62E64-31DB-FA19-0817-7F2A3A53F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94F139-CD25-3451-7FA2-51E5B13933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06F2E83-1281-202F-5F3C-FBE58F151F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A10F7C-97EA-8532-5391-B6351B5392B8}"/>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6" name="Footer Placeholder 5">
            <a:extLst>
              <a:ext uri="{FF2B5EF4-FFF2-40B4-BE49-F238E27FC236}">
                <a16:creationId xmlns:a16="http://schemas.microsoft.com/office/drawing/2014/main" id="{6CEFAC0E-6ABA-E1C4-8C21-15C546A219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FF9C4A-BA21-4971-2153-72F1852EEBEC}"/>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1801039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FB522-1B3F-AE0D-B5BA-20AAD194E8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11D184-0C99-7588-5F80-382A9167DE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E3D72A-D80A-35C9-4DE3-EB184AE06E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99806-3396-5584-AFCA-AE31ABA1387F}"/>
              </a:ext>
            </a:extLst>
          </p:cNvPr>
          <p:cNvSpPr>
            <a:spLocks noGrp="1"/>
          </p:cNvSpPr>
          <p:nvPr>
            <p:ph type="dt" sz="half" idx="10"/>
          </p:nvPr>
        </p:nvSpPr>
        <p:spPr/>
        <p:txBody>
          <a:bodyPr/>
          <a:lstStyle/>
          <a:p>
            <a:fld id="{D999F6C0-0D95-46BF-9DE9-0AF031F1A24A}" type="datetimeFigureOut">
              <a:rPr lang="en-US" smtClean="0"/>
              <a:t>4/1/2023</a:t>
            </a:fld>
            <a:endParaRPr lang="en-US"/>
          </a:p>
        </p:txBody>
      </p:sp>
      <p:sp>
        <p:nvSpPr>
          <p:cNvPr id="6" name="Footer Placeholder 5">
            <a:extLst>
              <a:ext uri="{FF2B5EF4-FFF2-40B4-BE49-F238E27FC236}">
                <a16:creationId xmlns:a16="http://schemas.microsoft.com/office/drawing/2014/main" id="{16D93EFA-FAFE-3ED5-B2AD-3B71CB61B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6395CB-123B-C698-3E8C-237E47A5A049}"/>
              </a:ext>
            </a:extLst>
          </p:cNvPr>
          <p:cNvSpPr>
            <a:spLocks noGrp="1"/>
          </p:cNvSpPr>
          <p:nvPr>
            <p:ph type="sldNum" sz="quarter" idx="12"/>
          </p:nvPr>
        </p:nvSpPr>
        <p:spPr/>
        <p:txBody>
          <a:bodyPr/>
          <a:lstStyle/>
          <a:p>
            <a:fld id="{B25FD00A-5226-4F61-91C3-A2C08E332190}" type="slidenum">
              <a:rPr lang="en-US" smtClean="0"/>
              <a:t>‹#›</a:t>
            </a:fld>
            <a:endParaRPr lang="en-US"/>
          </a:p>
        </p:txBody>
      </p:sp>
    </p:spTree>
    <p:extLst>
      <p:ext uri="{BB962C8B-B14F-4D97-AF65-F5344CB8AC3E}">
        <p14:creationId xmlns:p14="http://schemas.microsoft.com/office/powerpoint/2010/main" val="1202995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8D00675-5DC7-9C8E-C196-A4125A6955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38A525-338C-D4A7-6567-6A8D44EBD8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1801DE-E7AE-641B-EA64-9D10CDAD38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9F6C0-0D95-46BF-9DE9-0AF031F1A24A}" type="datetimeFigureOut">
              <a:rPr lang="en-US" smtClean="0"/>
              <a:t>4/1/2023</a:t>
            </a:fld>
            <a:endParaRPr lang="en-US"/>
          </a:p>
        </p:txBody>
      </p:sp>
      <p:sp>
        <p:nvSpPr>
          <p:cNvPr id="5" name="Footer Placeholder 4">
            <a:extLst>
              <a:ext uri="{FF2B5EF4-FFF2-40B4-BE49-F238E27FC236}">
                <a16:creationId xmlns:a16="http://schemas.microsoft.com/office/drawing/2014/main" id="{8764F63A-8AD2-658B-AB92-C743D85D2B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6AB19F-2DC0-073F-6ABF-579ED2AC23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FD00A-5226-4F61-91C3-A2C08E332190}" type="slidenum">
              <a:rPr lang="en-US" smtClean="0"/>
              <a:t>‹#›</a:t>
            </a:fld>
            <a:endParaRPr lang="en-US"/>
          </a:p>
        </p:txBody>
      </p:sp>
    </p:spTree>
    <p:extLst>
      <p:ext uri="{BB962C8B-B14F-4D97-AF65-F5344CB8AC3E}">
        <p14:creationId xmlns:p14="http://schemas.microsoft.com/office/powerpoint/2010/main" val="1301438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4.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7/06/relationships/model3d" Target="../media/model3d2.glb"/><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17/06/relationships/model3d" Target="../media/model3d3.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FCB2-D30F-F3A8-4419-4C206179FC11}"/>
              </a:ext>
            </a:extLst>
          </p:cNvPr>
          <p:cNvSpPr>
            <a:spLocks noGrp="1"/>
          </p:cNvSpPr>
          <p:nvPr>
            <p:ph type="ctrTitle"/>
          </p:nvPr>
        </p:nvSpPr>
        <p:spPr>
          <a:xfrm>
            <a:off x="1524000" y="2235200"/>
            <a:ext cx="9144000" cy="2387600"/>
          </a:xfrm>
        </p:spPr>
        <p:txBody>
          <a:bodyPr>
            <a:normAutofit fontScale="90000"/>
          </a:bodyPr>
          <a:lstStyle/>
          <a:p>
            <a:r>
              <a:rPr lang="en-US" dirty="0"/>
              <a:t>5G Ansible deployment - Zabbix</a:t>
            </a:r>
            <a:br>
              <a:rPr lang="en-US" dirty="0"/>
            </a:br>
            <a:endParaRPr lang="en-US" dirty="0"/>
          </a:p>
        </p:txBody>
      </p:sp>
    </p:spTree>
    <p:extLst>
      <p:ext uri="{BB962C8B-B14F-4D97-AF65-F5344CB8AC3E}">
        <p14:creationId xmlns:p14="http://schemas.microsoft.com/office/powerpoint/2010/main" val="21495631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3B28A-5595-29BC-4D4D-9EB31A336B36}"/>
              </a:ext>
            </a:extLst>
          </p:cNvPr>
          <p:cNvSpPr>
            <a:spLocks noGrp="1"/>
          </p:cNvSpPr>
          <p:nvPr>
            <p:ph type="title"/>
          </p:nvPr>
        </p:nvSpPr>
        <p:spPr/>
        <p:txBody>
          <a:bodyPr/>
          <a:lstStyle/>
          <a:p>
            <a:r>
              <a:rPr lang="en-CA" dirty="0"/>
              <a:t>Scenario/Use Case 1 – Container Recovery</a:t>
            </a:r>
          </a:p>
        </p:txBody>
      </p:sp>
      <p:pic>
        <p:nvPicPr>
          <p:cNvPr id="6" name="Picture 5" descr="Diagram&#10;&#10;Description automatically generated">
            <a:extLst>
              <a:ext uri="{FF2B5EF4-FFF2-40B4-BE49-F238E27FC236}">
                <a16:creationId xmlns:a16="http://schemas.microsoft.com/office/drawing/2014/main" id="{1297C3ED-38A1-D724-C938-1404980D0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900" y="2519362"/>
            <a:ext cx="5724525" cy="1819275"/>
          </a:xfrm>
          <a:prstGeom prst="rect">
            <a:avLst/>
          </a:prstGeom>
        </p:spPr>
      </p:pic>
      <p:sp>
        <p:nvSpPr>
          <p:cNvPr id="7" name="TextBox 6">
            <a:extLst>
              <a:ext uri="{FF2B5EF4-FFF2-40B4-BE49-F238E27FC236}">
                <a16:creationId xmlns:a16="http://schemas.microsoft.com/office/drawing/2014/main" id="{702388CC-EF53-ABD3-4866-6692D3D6EAC8}"/>
              </a:ext>
            </a:extLst>
          </p:cNvPr>
          <p:cNvSpPr txBox="1"/>
          <p:nvPr/>
        </p:nvSpPr>
        <p:spPr>
          <a:xfrm>
            <a:off x="1131454" y="4461550"/>
            <a:ext cx="9707418" cy="2031325"/>
          </a:xfrm>
          <a:prstGeom prst="rect">
            <a:avLst/>
          </a:prstGeom>
          <a:noFill/>
        </p:spPr>
        <p:txBody>
          <a:bodyPr wrap="square" rtlCol="0">
            <a:spAutoFit/>
          </a:bodyPr>
          <a:lstStyle/>
          <a:p>
            <a:r>
              <a:rPr lang="en-CA" dirty="0"/>
              <a:t>Scenario: If containers were to stop running on VM 1:</a:t>
            </a:r>
          </a:p>
          <a:p>
            <a:endParaRPr lang="en-CA" dirty="0"/>
          </a:p>
          <a:p>
            <a:pPr marL="285750" indent="-285750">
              <a:buFont typeface="Arial" panose="020B0604020202020204" pitchFamily="34" charset="0"/>
              <a:buChar char="•"/>
            </a:pPr>
            <a:r>
              <a:rPr lang="en-CA" dirty="0"/>
              <a:t>Zabbix Server will detect change in container status</a:t>
            </a:r>
          </a:p>
          <a:p>
            <a:pPr marL="285750" indent="-285750">
              <a:buFont typeface="Arial" panose="020B0604020202020204" pitchFamily="34" charset="0"/>
              <a:buChar char="•"/>
            </a:pPr>
            <a:r>
              <a:rPr lang="en-CA" dirty="0"/>
              <a:t>Zabbix Server will run Ansible Playbook that will then SSH into VM 1 and run command to restart containers – the command to restart containers is a docker-compose command</a:t>
            </a:r>
          </a:p>
          <a:p>
            <a:pPr marL="285750" indent="-285750">
              <a:buFont typeface="Arial" panose="020B0604020202020204" pitchFamily="34" charset="0"/>
              <a:buChar char="•"/>
            </a:pPr>
            <a:r>
              <a:rPr lang="en-CA" dirty="0"/>
              <a:t>Zabbix Server will detect that containers have resumed operation</a:t>
            </a:r>
          </a:p>
          <a:p>
            <a:pPr marL="285750" indent="-285750">
              <a:buFont typeface="Arial" panose="020B0604020202020204" pitchFamily="34" charset="0"/>
              <a:buChar char="•"/>
            </a:pPr>
            <a:endParaRPr lang="en-CA" dirty="0"/>
          </a:p>
        </p:txBody>
      </p:sp>
      <p:sp>
        <p:nvSpPr>
          <p:cNvPr id="9" name="TextBox 8">
            <a:extLst>
              <a:ext uri="{FF2B5EF4-FFF2-40B4-BE49-F238E27FC236}">
                <a16:creationId xmlns:a16="http://schemas.microsoft.com/office/drawing/2014/main" id="{9D10E280-F643-D001-6538-FF1CB32BCE42}"/>
              </a:ext>
            </a:extLst>
          </p:cNvPr>
          <p:cNvSpPr txBox="1"/>
          <p:nvPr/>
        </p:nvSpPr>
        <p:spPr>
          <a:xfrm>
            <a:off x="1131454" y="1690688"/>
            <a:ext cx="9847384" cy="646331"/>
          </a:xfrm>
          <a:prstGeom prst="rect">
            <a:avLst/>
          </a:prstGeom>
          <a:noFill/>
        </p:spPr>
        <p:txBody>
          <a:bodyPr wrap="square">
            <a:spAutoFit/>
          </a:bodyPr>
          <a:lstStyle/>
          <a:p>
            <a:pPr marL="285750" indent="-285750">
              <a:buFont typeface="Arial" panose="020B0604020202020204" pitchFamily="34" charset="0"/>
              <a:buChar char="•"/>
            </a:pPr>
            <a:r>
              <a:rPr lang="en-CA" dirty="0"/>
              <a:t>Local VM 1 running 5G core network function containers</a:t>
            </a:r>
          </a:p>
          <a:p>
            <a:pPr marL="285750" indent="-285750">
              <a:buFont typeface="Arial" panose="020B0604020202020204" pitchFamily="34" charset="0"/>
              <a:buChar char="•"/>
            </a:pPr>
            <a:r>
              <a:rPr lang="en-CA" dirty="0"/>
              <a:t>Local VM 2 running Zabbix server – monitoring operation of docker containers on VM 1</a:t>
            </a:r>
          </a:p>
        </p:txBody>
      </p:sp>
    </p:spTree>
    <p:extLst>
      <p:ext uri="{BB962C8B-B14F-4D97-AF65-F5344CB8AC3E}">
        <p14:creationId xmlns:p14="http://schemas.microsoft.com/office/powerpoint/2010/main" val="3018443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E2A6-00F3-1F39-5BC7-1309E6FB2EBA}"/>
              </a:ext>
            </a:extLst>
          </p:cNvPr>
          <p:cNvSpPr>
            <a:spLocks noGrp="1"/>
          </p:cNvSpPr>
          <p:nvPr>
            <p:ph type="title"/>
          </p:nvPr>
        </p:nvSpPr>
        <p:spPr>
          <a:xfrm>
            <a:off x="838200" y="365125"/>
            <a:ext cx="10515600" cy="742333"/>
          </a:xfrm>
        </p:spPr>
        <p:txBody>
          <a:bodyPr/>
          <a:lstStyle/>
          <a:p>
            <a:r>
              <a:rPr lang="en-CA" dirty="0"/>
              <a:t>Scenario/Use Case 2 – Distributed Load</a:t>
            </a:r>
          </a:p>
        </p:txBody>
      </p:sp>
      <p:pic>
        <p:nvPicPr>
          <p:cNvPr id="4" name="Picture 3" descr="Diagram&#10;&#10;Description automatically generated">
            <a:extLst>
              <a:ext uri="{FF2B5EF4-FFF2-40B4-BE49-F238E27FC236}">
                <a16:creationId xmlns:a16="http://schemas.microsoft.com/office/drawing/2014/main" id="{305397EB-BC12-92C2-711B-6C8CDAF6B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403" y="1499089"/>
            <a:ext cx="4432428" cy="3124227"/>
          </a:xfrm>
          <a:prstGeom prst="rect">
            <a:avLst/>
          </a:prstGeom>
        </p:spPr>
      </p:pic>
      <p:sp>
        <p:nvSpPr>
          <p:cNvPr id="5" name="TextBox 4">
            <a:extLst>
              <a:ext uri="{FF2B5EF4-FFF2-40B4-BE49-F238E27FC236}">
                <a16:creationId xmlns:a16="http://schemas.microsoft.com/office/drawing/2014/main" id="{35B1D5A1-5D56-E217-DE07-BD368EFE77A8}"/>
              </a:ext>
            </a:extLst>
          </p:cNvPr>
          <p:cNvSpPr txBox="1"/>
          <p:nvPr/>
        </p:nvSpPr>
        <p:spPr>
          <a:xfrm>
            <a:off x="1069908" y="1129757"/>
            <a:ext cx="9014869" cy="369332"/>
          </a:xfrm>
          <a:prstGeom prst="rect">
            <a:avLst/>
          </a:prstGeom>
          <a:noFill/>
        </p:spPr>
        <p:txBody>
          <a:bodyPr wrap="square">
            <a:spAutoFit/>
          </a:bodyPr>
          <a:lstStyle/>
          <a:p>
            <a:pPr marL="285750" indent="-285750">
              <a:buFont typeface="Arial" panose="020B0604020202020204" pitchFamily="34" charset="0"/>
              <a:buChar char="•"/>
            </a:pPr>
            <a:r>
              <a:rPr lang="en-CA" dirty="0"/>
              <a:t>Three Cloud VMs included in Docker Swarm (1 manger, 2 workers)</a:t>
            </a:r>
          </a:p>
        </p:txBody>
      </p:sp>
      <p:sp>
        <p:nvSpPr>
          <p:cNvPr id="6" name="TextBox 5">
            <a:extLst>
              <a:ext uri="{FF2B5EF4-FFF2-40B4-BE49-F238E27FC236}">
                <a16:creationId xmlns:a16="http://schemas.microsoft.com/office/drawing/2014/main" id="{65DCE8C9-B653-A72E-AF3E-16C3CD0C0B2D}"/>
              </a:ext>
            </a:extLst>
          </p:cNvPr>
          <p:cNvSpPr txBox="1"/>
          <p:nvPr/>
        </p:nvSpPr>
        <p:spPr>
          <a:xfrm>
            <a:off x="1069908" y="4699114"/>
            <a:ext cx="9707418" cy="1477328"/>
          </a:xfrm>
          <a:prstGeom prst="rect">
            <a:avLst/>
          </a:prstGeom>
          <a:noFill/>
        </p:spPr>
        <p:txBody>
          <a:bodyPr wrap="square" rtlCol="0">
            <a:spAutoFit/>
          </a:bodyPr>
          <a:lstStyle/>
          <a:p>
            <a:r>
              <a:rPr lang="en-CA" dirty="0"/>
              <a:t>Scenario: We can deploy all core network functions on the node closest to users, but what can we do if load at edge node becomes too much? </a:t>
            </a:r>
          </a:p>
          <a:p>
            <a:endParaRPr lang="en-CA" dirty="0"/>
          </a:p>
          <a:p>
            <a:pPr marL="285750" indent="-285750">
              <a:buFont typeface="Arial" panose="020B0604020202020204" pitchFamily="34" charset="0"/>
              <a:buChar char="•"/>
            </a:pPr>
            <a:r>
              <a:rPr lang="en-CA" dirty="0"/>
              <a:t>We can move network functions that are not impacted by latency to a different edge node further away from the user while keeping network functions that will be impacted by latency close to them</a:t>
            </a:r>
          </a:p>
        </p:txBody>
      </p:sp>
    </p:spTree>
    <p:extLst>
      <p:ext uri="{BB962C8B-B14F-4D97-AF65-F5344CB8AC3E}">
        <p14:creationId xmlns:p14="http://schemas.microsoft.com/office/powerpoint/2010/main" val="1251410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7B8BA-9F7A-ADC6-5F7E-1AFB2235C6F1}"/>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1D03DC9B-003F-90BF-59F3-1BB946C455BA}"/>
              </a:ext>
            </a:extLst>
          </p:cNvPr>
          <p:cNvSpPr>
            <a:spLocks noGrp="1"/>
          </p:cNvSpPr>
          <p:nvPr>
            <p:ph idx="1"/>
          </p:nvPr>
        </p:nvSpPr>
        <p:spPr>
          <a:xfrm>
            <a:off x="0" y="0"/>
            <a:ext cx="12192000" cy="6858000"/>
          </a:xfrm>
        </p:spPr>
        <p:txBody>
          <a:bodyPr/>
          <a:lstStyle/>
          <a:p>
            <a:pPr algn="ctr"/>
            <a:endParaRPr lang="en-US" dirty="0"/>
          </a:p>
          <a:p>
            <a:pPr algn="ctr"/>
            <a:endParaRPr lang="en-US" dirty="0"/>
          </a:p>
          <a:p>
            <a:pPr algn="ctr"/>
            <a:endParaRPr lang="en-US" dirty="0"/>
          </a:p>
          <a:p>
            <a:pPr algn="ctr"/>
            <a:endParaRPr lang="en-US" dirty="0"/>
          </a:p>
          <a:p>
            <a:pPr algn="ctr"/>
            <a:endParaRPr lang="en-US" dirty="0"/>
          </a:p>
          <a:p>
            <a:pPr marL="0" indent="0" algn="ctr">
              <a:buNone/>
            </a:pPr>
            <a:endParaRPr lang="en-US" dirty="0"/>
          </a:p>
          <a:p>
            <a:pPr marL="0" indent="0" algn="ctr">
              <a:buNone/>
            </a:pPr>
            <a:r>
              <a:rPr lang="en-US" sz="4400" dirty="0"/>
              <a:t>Thank You</a:t>
            </a:r>
          </a:p>
        </p:txBody>
      </p:sp>
      <mc:AlternateContent xmlns:mc="http://schemas.openxmlformats.org/markup-compatibility/2006">
        <mc:Choice xmlns:am3d="http://schemas.microsoft.com/office/drawing/2017/model3d" Requires="am3d">
          <p:graphicFrame>
            <p:nvGraphicFramePr>
              <p:cNvPr id="4" name="3D Model 3" descr="Acrobat toast">
                <a:extLst>
                  <a:ext uri="{FF2B5EF4-FFF2-40B4-BE49-F238E27FC236}">
                    <a16:creationId xmlns:a16="http://schemas.microsoft.com/office/drawing/2014/main" id="{E885D888-D514-AB56-8030-01F8FBB7EA46}"/>
                  </a:ext>
                </a:extLst>
              </p:cNvPr>
              <p:cNvGraphicFramePr/>
              <p:nvPr>
                <p:extLst>
                  <p:ext uri="{D42A27DB-BD31-4B8C-83A1-F6EECF244321}">
                    <p14:modId xmlns:p14="http://schemas.microsoft.com/office/powerpoint/2010/main" val="3083464088"/>
                  </p:ext>
                </p:extLst>
              </p:nvPr>
            </p:nvGraphicFramePr>
            <p:xfrm>
              <a:off x="0" y="0"/>
              <a:ext cx="12192000" cy="6857999"/>
            </p:xfrm>
            <a:graphic>
              <a:graphicData uri="http://schemas.microsoft.com/office/drawing/2017/model3d">
                <am3d:model3d r:embed="rId2">
                  <am3d:spPr>
                    <a:xfrm>
                      <a:off x="0" y="0"/>
                      <a:ext cx="12192000" cy="6857999"/>
                    </a:xfrm>
                    <a:prstGeom prst="rect">
                      <a:avLst/>
                    </a:prstGeom>
                  </am3d:spPr>
                  <am3d:camera>
                    <am3d:pos x="0" y="0" z="54820515"/>
                    <am3d:up dx="0" dy="36000000" dz="0"/>
                    <am3d:lookAt x="0" y="0" z="0"/>
                    <am3d:perspective fov="2700000"/>
                  </am3d:camera>
                  <am3d:trans>
                    <am3d:meterPerModelUnit n="2149809" d="1000000"/>
                    <am3d:preTrans dx="-18152677" dy="-18000000" dz="224306"/>
                    <am3d:scale>
                      <am3d:sx n="1000000" d="1000000"/>
                      <am3d:sy n="1000000" d="1000000"/>
                      <am3d:sz n="1000000" d="1000000"/>
                    </am3d:scale>
                    <am3d:rot/>
                    <am3d:postTrans dx="0" dy="0" dz="0"/>
                  </am3d:trans>
                  <am3d:raster rName="Office3DRenderer" rVer="16.0.8326">
                    <am3d:blip r:embed="rId3"/>
                  </am3d:raster>
                  <am3d:extLst>
                    <a:ext uri="{9A65AA19-BECB-4387-8358-8AD5134E1D82}">
                      <a3danim:embedAnim xmlns:a3danim="http://schemas.microsoft.com/office/drawing/2018/animation/model3d" animId="0">
                        <a3danim:animPr length="9966" count="indefinite"/>
                      </a3danim:embedAnim>
                    </a:ext>
                    <a:ext uri="{E9DE012E-A134-456F-84FE-255F9AAD75C6}">
                      <a3danim:posterFrame xmlns:a3danim="http://schemas.microsoft.com/office/drawing/2018/animation/model3d" animId="0"/>
                    </a:ext>
                  </am3d:extLst>
                  <am3d:objViewport viewportSz="76471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Acrobat toast">
                <a:extLst>
                  <a:ext uri="{FF2B5EF4-FFF2-40B4-BE49-F238E27FC236}">
                    <a16:creationId xmlns:a16="http://schemas.microsoft.com/office/drawing/2014/main" id="{E885D888-D514-AB56-8030-01F8FBB7EA4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7999"/>
              </a:xfrm>
              <a:prstGeom prst="rect">
                <a:avLst/>
              </a:prstGeom>
            </p:spPr>
          </p:pic>
        </mc:Fallback>
      </mc:AlternateContent>
    </p:spTree>
    <p:extLst>
      <p:ext uri="{BB962C8B-B14F-4D97-AF65-F5344CB8AC3E}">
        <p14:creationId xmlns:p14="http://schemas.microsoft.com/office/powerpoint/2010/main" val="301799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9967" fill="hold"/>
                                        <p:tgtEl>
                                          <p:spTgt spid="4"/>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7CC0F-65A2-72D8-C7DD-96F3794A22CE}"/>
              </a:ext>
            </a:extLst>
          </p:cNvPr>
          <p:cNvSpPr>
            <a:spLocks noGrp="1"/>
          </p:cNvSpPr>
          <p:nvPr>
            <p:ph type="title"/>
          </p:nvPr>
        </p:nvSpPr>
        <p:spPr/>
        <p:txBody>
          <a:bodyPr/>
          <a:lstStyle/>
          <a:p>
            <a:r>
              <a:rPr lang="en-US" dirty="0"/>
              <a:t>Project Goal</a:t>
            </a:r>
          </a:p>
        </p:txBody>
      </p:sp>
      <p:sp>
        <p:nvSpPr>
          <p:cNvPr id="3" name="Content Placeholder 2">
            <a:extLst>
              <a:ext uri="{FF2B5EF4-FFF2-40B4-BE49-F238E27FC236}">
                <a16:creationId xmlns:a16="http://schemas.microsoft.com/office/drawing/2014/main" id="{84D78A09-F7E0-9B0A-9196-A40FB2E1265C}"/>
              </a:ext>
            </a:extLst>
          </p:cNvPr>
          <p:cNvSpPr>
            <a:spLocks noGrp="1"/>
          </p:cNvSpPr>
          <p:nvPr>
            <p:ph idx="1"/>
          </p:nvPr>
        </p:nvSpPr>
        <p:spPr/>
        <p:txBody>
          <a:bodyPr>
            <a:normAutofit/>
          </a:bodyPr>
          <a:lstStyle/>
          <a:p>
            <a:r>
              <a:rPr lang="en-US" sz="3600" dirty="0"/>
              <a:t>The goal of this project is to explore the use of containerization in the deployment of 5G networks and develop enhancements related to container health monitoring, automatic recovery and distributed loads</a:t>
            </a:r>
          </a:p>
        </p:txBody>
      </p:sp>
      <mc:AlternateContent xmlns:mc="http://schemas.openxmlformats.org/markup-compatibility/2006">
        <mc:Choice xmlns:am3d="http://schemas.microsoft.com/office/drawing/2017/model3d" Requires="am3d">
          <p:graphicFrame>
            <p:nvGraphicFramePr>
              <p:cNvPr id="5" name="3D Model 4" descr="Bouncing soccer ball">
                <a:extLst>
                  <a:ext uri="{FF2B5EF4-FFF2-40B4-BE49-F238E27FC236}">
                    <a16:creationId xmlns:a16="http://schemas.microsoft.com/office/drawing/2014/main" id="{A6C06E04-980A-3484-F5CF-EC683AF9A588}"/>
                  </a:ext>
                </a:extLst>
              </p:cNvPr>
              <p:cNvGraphicFramePr>
                <a:graphicFrameLocks noChangeAspect="1"/>
              </p:cNvGraphicFramePr>
              <p:nvPr>
                <p:extLst>
                  <p:ext uri="{D42A27DB-BD31-4B8C-83A1-F6EECF244321}">
                    <p14:modId xmlns:p14="http://schemas.microsoft.com/office/powerpoint/2010/main" val="2232984147"/>
                  </p:ext>
                </p:extLst>
              </p:nvPr>
            </p:nvGraphicFramePr>
            <p:xfrm>
              <a:off x="7427342" y="-524039"/>
              <a:ext cx="2122099" cy="2282195"/>
            </p:xfrm>
            <a:graphic>
              <a:graphicData uri="http://schemas.microsoft.com/office/drawing/2017/model3d">
                <am3d:model3d r:embed="rId2">
                  <am3d:spPr>
                    <a:xfrm>
                      <a:off x="0" y="0"/>
                      <a:ext cx="2122099" cy="2282195"/>
                    </a:xfrm>
                    <a:prstGeom prst="rect">
                      <a:avLst/>
                    </a:prstGeom>
                  </am3d:spPr>
                  <am3d:camera>
                    <am3d:pos x="0" y="0" z="59902791"/>
                    <am3d:up dx="0" dy="36000000" dz="0"/>
                    <am3d:lookAt x="0" y="0" z="0"/>
                    <am3d:perspective fov="2700000"/>
                  </am3d:camera>
                  <am3d:trans>
                    <am3d:meterPerModelUnit n="3210766" d="1000000"/>
                    <am3d:preTrans dx="-1564965" dy="-16437999" dz="-834513"/>
                    <am3d:scale>
                      <am3d:sx n="1000000" d="1000000"/>
                      <am3d:sy n="1000000" d="1000000"/>
                      <am3d:sz n="1000000" d="1000000"/>
                    </am3d:scale>
                    <am3d:rot ax="-2834018" ay="2341914" az="-2054990"/>
                    <am3d:postTrans dx="0" dy="0" dz="0"/>
                  </am3d:trans>
                  <am3d:raster rName="Office3DRenderer" rVer="16.0.8326">
                    <am3d:blip r:embed="rId3"/>
                  </am3d:raster>
                  <am3d:extLst>
                    <a:ext uri="{9A65AA19-BECB-4387-8358-8AD5134E1D82}">
                      <a3danim:embedAnim xmlns:a3danim="http://schemas.microsoft.com/office/drawing/2018/animation/model3d" animId="0">
                        <a3danim:animPr length="3833" count="indefinite"/>
                      </a3danim:embedAnim>
                    </a:ext>
                    <a:ext uri="{E9DE012E-A134-456F-84FE-255F9AAD75C6}">
                      <a3danim:posterFrame xmlns:a3danim="http://schemas.microsoft.com/office/drawing/2018/animation/model3d" animId="0"/>
                    </a:ext>
                  </am3d:extLst>
                  <am3d:objViewport viewportSz="2421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Bouncing soccer ball">
                <a:extLst>
                  <a:ext uri="{FF2B5EF4-FFF2-40B4-BE49-F238E27FC236}">
                    <a16:creationId xmlns:a16="http://schemas.microsoft.com/office/drawing/2014/main" id="{A6C06E04-980A-3484-F5CF-EC683AF9A588}"/>
                  </a:ext>
                </a:extLst>
              </p:cNvPr>
              <p:cNvPicPr>
                <a:picLocks noGrp="1" noRot="1" noChangeAspect="1" noMove="1" noResize="1" noEditPoints="1" noAdjustHandles="1" noChangeArrowheads="1" noChangeShapeType="1" noCrop="1"/>
              </p:cNvPicPr>
              <p:nvPr/>
            </p:nvPicPr>
            <p:blipFill>
              <a:blip r:embed="rId3"/>
              <a:stretch>
                <a:fillRect/>
              </a:stretch>
            </p:blipFill>
            <p:spPr>
              <a:xfrm>
                <a:off x="7427342" y="-524039"/>
                <a:ext cx="2122099" cy="2282195"/>
              </a:xfrm>
              <a:prstGeom prst="rect">
                <a:avLst/>
              </a:prstGeom>
            </p:spPr>
          </p:pic>
        </mc:Fallback>
      </mc:AlternateContent>
    </p:spTree>
    <p:extLst>
      <p:ext uri="{BB962C8B-B14F-4D97-AF65-F5344CB8AC3E}">
        <p14:creationId xmlns:p14="http://schemas.microsoft.com/office/powerpoint/2010/main" val="16886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0" presetClass="emph" presetSubtype="1" repeatCount="indefinite" fill="hold" nodeType="withEffect">
                                  <p:stCondLst>
                                    <p:cond delay="0"/>
                                  </p:stCondLst>
                                  <p:childTnLst>
                                    <p:anim calcmode="lin" valueType="num">
                                      <p:cBhvr>
                                        <p:cTn id="6" dur="3833" fill="hold"/>
                                        <p:tgtEl>
                                          <p:spTgt spid="5"/>
                                        </p:tgtEl>
                                        <p:attrNameLst>
                                          <p:attrName>embedded1</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1721-9163-D7DD-91F2-7C76F139EA11}"/>
              </a:ext>
            </a:extLst>
          </p:cNvPr>
          <p:cNvSpPr>
            <a:spLocks noGrp="1"/>
          </p:cNvSpPr>
          <p:nvPr>
            <p:ph type="title"/>
          </p:nvPr>
        </p:nvSpPr>
        <p:spPr>
          <a:xfrm>
            <a:off x="838200" y="243926"/>
            <a:ext cx="10515600" cy="808590"/>
          </a:xfrm>
        </p:spPr>
        <p:txBody>
          <a:bodyPr/>
          <a:lstStyle/>
          <a:p>
            <a:r>
              <a:rPr lang="en-US" dirty="0"/>
              <a:t>Tools used for the project: -</a:t>
            </a:r>
          </a:p>
        </p:txBody>
      </p:sp>
      <p:sp>
        <p:nvSpPr>
          <p:cNvPr id="3" name="Content Placeholder 2">
            <a:extLst>
              <a:ext uri="{FF2B5EF4-FFF2-40B4-BE49-F238E27FC236}">
                <a16:creationId xmlns:a16="http://schemas.microsoft.com/office/drawing/2014/main" id="{83B59E15-15CB-5EBA-0BD1-B8334A7E5ADC}"/>
              </a:ext>
            </a:extLst>
          </p:cNvPr>
          <p:cNvSpPr>
            <a:spLocks noGrp="1"/>
          </p:cNvSpPr>
          <p:nvPr>
            <p:ph idx="1"/>
          </p:nvPr>
        </p:nvSpPr>
        <p:spPr>
          <a:xfrm>
            <a:off x="838200" y="1250830"/>
            <a:ext cx="10515600" cy="5512279"/>
          </a:xfrm>
        </p:spPr>
        <p:txBody>
          <a:bodyPr>
            <a:normAutofit/>
          </a:bodyPr>
          <a:lstStyle/>
          <a:p>
            <a:r>
              <a:rPr lang="en-US" dirty="0"/>
              <a:t>Ansible</a:t>
            </a:r>
          </a:p>
          <a:p>
            <a:endParaRPr lang="en-US" dirty="0"/>
          </a:p>
          <a:p>
            <a:r>
              <a:rPr lang="en-US" dirty="0"/>
              <a:t>Zabbix</a:t>
            </a:r>
          </a:p>
          <a:p>
            <a:endParaRPr lang="en-US" dirty="0"/>
          </a:p>
          <a:p>
            <a:r>
              <a:rPr lang="en-US" dirty="0"/>
              <a:t>Docker</a:t>
            </a:r>
          </a:p>
          <a:p>
            <a:endParaRPr lang="en-US" dirty="0"/>
          </a:p>
          <a:p>
            <a:r>
              <a:rPr lang="en-US" dirty="0"/>
              <a:t>Docker – Compose</a:t>
            </a:r>
          </a:p>
          <a:p>
            <a:endParaRPr lang="en-US" dirty="0"/>
          </a:p>
          <a:p>
            <a:r>
              <a:rPr lang="en-US" dirty="0"/>
              <a:t>Docker Swarm</a:t>
            </a:r>
          </a:p>
          <a:p>
            <a:endParaRPr lang="en-US" dirty="0"/>
          </a:p>
        </p:txBody>
      </p:sp>
      <p:pic>
        <p:nvPicPr>
          <p:cNvPr id="5" name="Picture 4">
            <a:extLst>
              <a:ext uri="{FF2B5EF4-FFF2-40B4-BE49-F238E27FC236}">
                <a16:creationId xmlns:a16="http://schemas.microsoft.com/office/drawing/2014/main" id="{F9788581-0ECA-4223-E472-2ED52DA8D87F}"/>
              </a:ext>
            </a:extLst>
          </p:cNvPr>
          <p:cNvPicPr>
            <a:picLocks noChangeAspect="1"/>
          </p:cNvPicPr>
          <p:nvPr/>
        </p:nvPicPr>
        <p:blipFill>
          <a:blip r:embed="rId2"/>
          <a:stretch>
            <a:fillRect/>
          </a:stretch>
        </p:blipFill>
        <p:spPr>
          <a:xfrm>
            <a:off x="7462038" y="4747602"/>
            <a:ext cx="2165461" cy="1810190"/>
          </a:xfrm>
          <a:prstGeom prst="rect">
            <a:avLst/>
          </a:prstGeom>
        </p:spPr>
      </p:pic>
      <p:pic>
        <p:nvPicPr>
          <p:cNvPr id="9" name="Picture 8">
            <a:extLst>
              <a:ext uri="{FF2B5EF4-FFF2-40B4-BE49-F238E27FC236}">
                <a16:creationId xmlns:a16="http://schemas.microsoft.com/office/drawing/2014/main" id="{6345541D-390F-8CEE-31E4-65C6CA6FDBDF}"/>
              </a:ext>
            </a:extLst>
          </p:cNvPr>
          <p:cNvPicPr>
            <a:picLocks noChangeAspect="1"/>
          </p:cNvPicPr>
          <p:nvPr/>
        </p:nvPicPr>
        <p:blipFill>
          <a:blip r:embed="rId3"/>
          <a:stretch>
            <a:fillRect/>
          </a:stretch>
        </p:blipFill>
        <p:spPr>
          <a:xfrm>
            <a:off x="3906064" y="2183879"/>
            <a:ext cx="2456011" cy="625166"/>
          </a:xfrm>
          <a:prstGeom prst="rect">
            <a:avLst/>
          </a:prstGeom>
        </p:spPr>
      </p:pic>
      <p:pic>
        <p:nvPicPr>
          <p:cNvPr id="13" name="Picture 12">
            <a:extLst>
              <a:ext uri="{FF2B5EF4-FFF2-40B4-BE49-F238E27FC236}">
                <a16:creationId xmlns:a16="http://schemas.microsoft.com/office/drawing/2014/main" id="{D03B19DC-62C3-A1AD-B7EF-F403CC0280E4}"/>
              </a:ext>
            </a:extLst>
          </p:cNvPr>
          <p:cNvPicPr>
            <a:picLocks noChangeAspect="1"/>
          </p:cNvPicPr>
          <p:nvPr/>
        </p:nvPicPr>
        <p:blipFill>
          <a:blip r:embed="rId4"/>
          <a:stretch>
            <a:fillRect/>
          </a:stretch>
        </p:blipFill>
        <p:spPr>
          <a:xfrm>
            <a:off x="7462038" y="2653822"/>
            <a:ext cx="2165461" cy="1550355"/>
          </a:xfrm>
          <a:prstGeom prst="rect">
            <a:avLst/>
          </a:prstGeom>
        </p:spPr>
      </p:pic>
      <p:pic>
        <p:nvPicPr>
          <p:cNvPr id="16" name="Picture 15">
            <a:extLst>
              <a:ext uri="{FF2B5EF4-FFF2-40B4-BE49-F238E27FC236}">
                <a16:creationId xmlns:a16="http://schemas.microsoft.com/office/drawing/2014/main" id="{4C9ACD01-37A0-47BF-48BC-55C49D6405B1}"/>
              </a:ext>
            </a:extLst>
          </p:cNvPr>
          <p:cNvPicPr>
            <a:picLocks noChangeAspect="1"/>
          </p:cNvPicPr>
          <p:nvPr/>
        </p:nvPicPr>
        <p:blipFill>
          <a:blip r:embed="rId5"/>
          <a:stretch>
            <a:fillRect/>
          </a:stretch>
        </p:blipFill>
        <p:spPr>
          <a:xfrm>
            <a:off x="3906064" y="3727689"/>
            <a:ext cx="3384610" cy="1397740"/>
          </a:xfrm>
          <a:prstGeom prst="rect">
            <a:avLst/>
          </a:prstGeom>
        </p:spPr>
      </p:pic>
      <p:pic>
        <p:nvPicPr>
          <p:cNvPr id="18" name="Picture 17">
            <a:extLst>
              <a:ext uri="{FF2B5EF4-FFF2-40B4-BE49-F238E27FC236}">
                <a16:creationId xmlns:a16="http://schemas.microsoft.com/office/drawing/2014/main" id="{4726A27E-5C36-1EB4-8478-3CC6FD7BEE44}"/>
              </a:ext>
            </a:extLst>
          </p:cNvPr>
          <p:cNvPicPr>
            <a:picLocks noChangeAspect="1"/>
          </p:cNvPicPr>
          <p:nvPr/>
        </p:nvPicPr>
        <p:blipFill>
          <a:blip r:embed="rId6"/>
          <a:stretch>
            <a:fillRect/>
          </a:stretch>
        </p:blipFill>
        <p:spPr>
          <a:xfrm>
            <a:off x="6962103" y="679814"/>
            <a:ext cx="2572109" cy="1514686"/>
          </a:xfrm>
          <a:prstGeom prst="rect">
            <a:avLst/>
          </a:prstGeom>
        </p:spPr>
      </p:pic>
    </p:spTree>
    <p:extLst>
      <p:ext uri="{BB962C8B-B14F-4D97-AF65-F5344CB8AC3E}">
        <p14:creationId xmlns:p14="http://schemas.microsoft.com/office/powerpoint/2010/main" val="78569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13C76-BE03-080F-AB9B-8981D1A127AA}"/>
              </a:ext>
            </a:extLst>
          </p:cNvPr>
          <p:cNvSpPr>
            <a:spLocks noGrp="1"/>
          </p:cNvSpPr>
          <p:nvPr>
            <p:ph type="title"/>
          </p:nvPr>
        </p:nvSpPr>
        <p:spPr/>
        <p:txBody>
          <a:bodyPr/>
          <a:lstStyle/>
          <a:p>
            <a:r>
              <a:rPr lang="en-US" dirty="0"/>
              <a:t>Ansible</a:t>
            </a:r>
          </a:p>
        </p:txBody>
      </p:sp>
      <p:sp>
        <p:nvSpPr>
          <p:cNvPr id="3" name="Content Placeholder 2">
            <a:extLst>
              <a:ext uri="{FF2B5EF4-FFF2-40B4-BE49-F238E27FC236}">
                <a16:creationId xmlns:a16="http://schemas.microsoft.com/office/drawing/2014/main" id="{18C4A805-02B9-F79C-22B4-E7FD79D625F7}"/>
              </a:ext>
            </a:extLst>
          </p:cNvPr>
          <p:cNvSpPr>
            <a:spLocks noGrp="1"/>
          </p:cNvSpPr>
          <p:nvPr>
            <p:ph idx="1"/>
          </p:nvPr>
        </p:nvSpPr>
        <p:spPr>
          <a:xfrm>
            <a:off x="838200" y="1690688"/>
            <a:ext cx="10515600" cy="4735991"/>
          </a:xfrm>
        </p:spPr>
        <p:txBody>
          <a:bodyPr/>
          <a:lstStyle/>
          <a:p>
            <a:r>
              <a:rPr lang="en-US" dirty="0"/>
              <a:t>Ansible is a radically simple IT automation tool that simplifies the deployment of your apps and systems.</a:t>
            </a:r>
          </a:p>
          <a:p>
            <a:endParaRPr lang="en-US" dirty="0"/>
          </a:p>
          <a:p>
            <a:r>
              <a:rPr lang="en-US" dirty="0"/>
              <a:t>It support configuration management with examples as below.</a:t>
            </a:r>
          </a:p>
          <a:p>
            <a:pPr lvl="2"/>
            <a:r>
              <a:rPr lang="en-US" sz="2800" dirty="0"/>
              <a:t>Configuration of servers</a:t>
            </a:r>
          </a:p>
          <a:p>
            <a:pPr lvl="2"/>
            <a:r>
              <a:rPr lang="en-US" sz="2800" dirty="0"/>
              <a:t>Application deployment</a:t>
            </a:r>
          </a:p>
          <a:p>
            <a:pPr lvl="2"/>
            <a:r>
              <a:rPr lang="en-US" sz="2800" dirty="0"/>
              <a:t>Continuous testing of already install application</a:t>
            </a:r>
          </a:p>
          <a:p>
            <a:pPr lvl="2"/>
            <a:r>
              <a:rPr lang="en-US" sz="2800" dirty="0"/>
              <a:t>Provisioning </a:t>
            </a:r>
          </a:p>
          <a:p>
            <a:pPr lvl="2"/>
            <a:r>
              <a:rPr lang="en-US" sz="2800" dirty="0"/>
              <a:t>Orchestration</a:t>
            </a:r>
          </a:p>
          <a:p>
            <a:pPr lvl="2"/>
            <a:r>
              <a:rPr lang="en-US" sz="2800" dirty="0"/>
              <a:t>Automation of tasks</a:t>
            </a:r>
          </a:p>
          <a:p>
            <a:endParaRPr lang="en-US" dirty="0"/>
          </a:p>
        </p:txBody>
      </p:sp>
    </p:spTree>
    <p:extLst>
      <p:ext uri="{BB962C8B-B14F-4D97-AF65-F5344CB8AC3E}">
        <p14:creationId xmlns:p14="http://schemas.microsoft.com/office/powerpoint/2010/main" val="142593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C5DCE-3026-322B-95C0-9A547671CCF4}"/>
              </a:ext>
            </a:extLst>
          </p:cNvPr>
          <p:cNvSpPr>
            <a:spLocks noGrp="1"/>
          </p:cNvSpPr>
          <p:nvPr>
            <p:ph type="title"/>
          </p:nvPr>
        </p:nvSpPr>
        <p:spPr/>
        <p:txBody>
          <a:bodyPr/>
          <a:lstStyle/>
          <a:p>
            <a:r>
              <a:rPr lang="en-US" dirty="0"/>
              <a:t>Why Ansible?</a:t>
            </a:r>
          </a:p>
        </p:txBody>
      </p:sp>
      <p:sp>
        <p:nvSpPr>
          <p:cNvPr id="3" name="Content Placeholder 2">
            <a:extLst>
              <a:ext uri="{FF2B5EF4-FFF2-40B4-BE49-F238E27FC236}">
                <a16:creationId xmlns:a16="http://schemas.microsoft.com/office/drawing/2014/main" id="{2642CA5A-8573-5368-1298-03FB745605BE}"/>
              </a:ext>
            </a:extLst>
          </p:cNvPr>
          <p:cNvSpPr>
            <a:spLocks noGrp="1"/>
          </p:cNvSpPr>
          <p:nvPr>
            <p:ph idx="1"/>
          </p:nvPr>
        </p:nvSpPr>
        <p:spPr>
          <a:xfrm>
            <a:off x="838200" y="1535502"/>
            <a:ext cx="10515600" cy="4957373"/>
          </a:xfrm>
        </p:spPr>
        <p:txBody>
          <a:bodyPr>
            <a:normAutofit/>
          </a:bodyPr>
          <a:lstStyle/>
          <a:p>
            <a:r>
              <a:rPr lang="en-US" dirty="0"/>
              <a:t>It is an open-source application that is available for free.</a:t>
            </a:r>
          </a:p>
          <a:p>
            <a:r>
              <a:rPr lang="en-US" dirty="0"/>
              <a:t>Agentless - There is no requirement for agent installation or management.</a:t>
            </a:r>
          </a:p>
          <a:p>
            <a:r>
              <a:rPr lang="en-US" dirty="0"/>
              <a:t>Based on Python/YAML</a:t>
            </a:r>
          </a:p>
          <a:p>
            <a:r>
              <a:rPr lang="en-US" dirty="0"/>
              <a:t>System configuration management that is highly versatile.</a:t>
            </a:r>
          </a:p>
          <a:p>
            <a:r>
              <a:rPr lang="en-US" dirty="0"/>
              <a:t>Myriad of ready-to-use system management components</a:t>
            </a:r>
          </a:p>
          <a:p>
            <a:r>
              <a:rPr lang="en-US" dirty="0"/>
              <a:t>If necessary, custom modules can be introduced.</a:t>
            </a:r>
          </a:p>
          <a:p>
            <a:r>
              <a:rPr lang="en-US" dirty="0"/>
              <a:t>In the event of an error, the configuration can be rolled back.</a:t>
            </a:r>
          </a:p>
          <a:p>
            <a:r>
              <a:rPr lang="en-US" dirty="0"/>
              <a:t>Straightforward and easy to read</a:t>
            </a:r>
          </a:p>
          <a:p>
            <a:r>
              <a:rPr lang="en-US" dirty="0"/>
              <a:t>Self documenting </a:t>
            </a:r>
          </a:p>
          <a:p>
            <a:endParaRPr lang="en-US" dirty="0"/>
          </a:p>
        </p:txBody>
      </p:sp>
    </p:spTree>
    <p:extLst>
      <p:ext uri="{BB962C8B-B14F-4D97-AF65-F5344CB8AC3E}">
        <p14:creationId xmlns:p14="http://schemas.microsoft.com/office/powerpoint/2010/main" val="4664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DB10-BE8D-D02F-3387-926375EF98D2}"/>
              </a:ext>
            </a:extLst>
          </p:cNvPr>
          <p:cNvSpPr>
            <a:spLocks noGrp="1"/>
          </p:cNvSpPr>
          <p:nvPr>
            <p:ph type="title"/>
          </p:nvPr>
        </p:nvSpPr>
        <p:spPr>
          <a:xfrm>
            <a:off x="838200" y="80455"/>
            <a:ext cx="10515600" cy="600582"/>
          </a:xfrm>
        </p:spPr>
        <p:txBody>
          <a:bodyPr>
            <a:normAutofit fontScale="90000"/>
          </a:bodyPr>
          <a:lstStyle/>
          <a:p>
            <a:r>
              <a:rPr lang="en-US" dirty="0"/>
              <a:t> Example of YAML Script:-</a:t>
            </a:r>
          </a:p>
        </p:txBody>
      </p:sp>
      <p:pic>
        <p:nvPicPr>
          <p:cNvPr id="5" name="Content Placeholder 4" descr="Table&#10;&#10;Description automatically generated with low confidence">
            <a:extLst>
              <a:ext uri="{FF2B5EF4-FFF2-40B4-BE49-F238E27FC236}">
                <a16:creationId xmlns:a16="http://schemas.microsoft.com/office/drawing/2014/main" id="{E8B3CB2D-B123-C1F6-B814-47FC86CA16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681036"/>
            <a:ext cx="10617679" cy="5935423"/>
          </a:xfrm>
        </p:spPr>
      </p:pic>
    </p:spTree>
    <p:extLst>
      <p:ext uri="{BB962C8B-B14F-4D97-AF65-F5344CB8AC3E}">
        <p14:creationId xmlns:p14="http://schemas.microsoft.com/office/powerpoint/2010/main" val="966047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AC171-0A89-1F74-7AA0-202412E74448}"/>
              </a:ext>
            </a:extLst>
          </p:cNvPr>
          <p:cNvSpPr>
            <a:spLocks noGrp="1"/>
          </p:cNvSpPr>
          <p:nvPr>
            <p:ph type="title"/>
          </p:nvPr>
        </p:nvSpPr>
        <p:spPr>
          <a:xfrm>
            <a:off x="838200" y="255437"/>
            <a:ext cx="10515600" cy="851200"/>
          </a:xfrm>
        </p:spPr>
        <p:txBody>
          <a:bodyPr/>
          <a:lstStyle/>
          <a:p>
            <a:r>
              <a:rPr lang="en-US" dirty="0"/>
              <a:t>Zabbix</a:t>
            </a:r>
          </a:p>
        </p:txBody>
      </p:sp>
      <p:sp>
        <p:nvSpPr>
          <p:cNvPr id="3" name="Content Placeholder 2">
            <a:extLst>
              <a:ext uri="{FF2B5EF4-FFF2-40B4-BE49-F238E27FC236}">
                <a16:creationId xmlns:a16="http://schemas.microsoft.com/office/drawing/2014/main" id="{07C295B1-C365-44B0-608C-DA06FC8017CA}"/>
              </a:ext>
            </a:extLst>
          </p:cNvPr>
          <p:cNvSpPr>
            <a:spLocks noGrp="1"/>
          </p:cNvSpPr>
          <p:nvPr>
            <p:ph idx="1"/>
          </p:nvPr>
        </p:nvSpPr>
        <p:spPr>
          <a:xfrm>
            <a:off x="838200" y="1509623"/>
            <a:ext cx="10515600" cy="4667340"/>
          </a:xfrm>
        </p:spPr>
        <p:txBody>
          <a:bodyPr>
            <a:normAutofit/>
          </a:bodyPr>
          <a:lstStyle/>
          <a:p>
            <a:r>
              <a:rPr lang="en-US" b="0" i="0" dirty="0">
                <a:effectLst/>
              </a:rPr>
              <a:t>Zabbix is an open-source software tool to monitor IT infrastructure such as networks, servers, virtual machines, and cloud services. Zabbix collects and displays metrics.</a:t>
            </a:r>
          </a:p>
          <a:p>
            <a:endParaRPr lang="en-US" dirty="0"/>
          </a:p>
          <a:p>
            <a:r>
              <a:rPr lang="en-US" b="0" i="0" dirty="0">
                <a:effectLst/>
              </a:rPr>
              <a:t> Zabbix offers excellent reporting and data visualization features based on the stored data</a:t>
            </a:r>
          </a:p>
          <a:p>
            <a:endParaRPr lang="en-US" dirty="0"/>
          </a:p>
          <a:p>
            <a:r>
              <a:rPr lang="en-US" dirty="0"/>
              <a:t>Zabbix is also able to perform actions such as sending notifications or perform recovery actions based on the data it collects</a:t>
            </a:r>
          </a:p>
        </p:txBody>
      </p:sp>
    </p:spTree>
    <p:extLst>
      <p:ext uri="{BB962C8B-B14F-4D97-AF65-F5344CB8AC3E}">
        <p14:creationId xmlns:p14="http://schemas.microsoft.com/office/powerpoint/2010/main" val="24427966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BD71D-67FD-93C2-6333-C30390B4E899}"/>
              </a:ext>
            </a:extLst>
          </p:cNvPr>
          <p:cNvSpPr>
            <a:spLocks noGrp="1"/>
          </p:cNvSpPr>
          <p:nvPr>
            <p:ph type="title"/>
          </p:nvPr>
        </p:nvSpPr>
        <p:spPr>
          <a:xfrm>
            <a:off x="838200" y="149465"/>
            <a:ext cx="10515600" cy="816693"/>
          </a:xfrm>
        </p:spPr>
        <p:txBody>
          <a:bodyPr>
            <a:normAutofit/>
          </a:bodyPr>
          <a:lstStyle/>
          <a:p>
            <a:r>
              <a:rPr lang="en-US" dirty="0"/>
              <a:t>Overview of Docker tools used</a:t>
            </a:r>
          </a:p>
        </p:txBody>
      </p:sp>
      <p:sp>
        <p:nvSpPr>
          <p:cNvPr id="3" name="Content Placeholder 2">
            <a:extLst>
              <a:ext uri="{FF2B5EF4-FFF2-40B4-BE49-F238E27FC236}">
                <a16:creationId xmlns:a16="http://schemas.microsoft.com/office/drawing/2014/main" id="{208A8398-7C97-7D7F-4094-7D59251A8A08}"/>
              </a:ext>
            </a:extLst>
          </p:cNvPr>
          <p:cNvSpPr>
            <a:spLocks noGrp="1"/>
          </p:cNvSpPr>
          <p:nvPr>
            <p:ph idx="1"/>
          </p:nvPr>
        </p:nvSpPr>
        <p:spPr>
          <a:xfrm>
            <a:off x="838200" y="1450731"/>
            <a:ext cx="10515600" cy="5053586"/>
          </a:xfrm>
        </p:spPr>
        <p:txBody>
          <a:bodyPr>
            <a:normAutofit/>
          </a:bodyPr>
          <a:lstStyle/>
          <a:p>
            <a:r>
              <a:rPr lang="en-US" sz="2400" b="1" i="0" dirty="0">
                <a:effectLst/>
              </a:rPr>
              <a:t>Docker:</a:t>
            </a:r>
            <a:r>
              <a:rPr lang="en-US" sz="2400" b="0" i="0" dirty="0">
                <a:effectLst/>
              </a:rPr>
              <a:t> </a:t>
            </a:r>
            <a:r>
              <a:rPr lang="en-US" sz="2400" b="0" i="0" dirty="0">
                <a:effectLst/>
                <a:cs typeface="Calibri" panose="020F0502020204030204" pitchFamily="34" charset="0"/>
              </a:rPr>
              <a:t>Docker is a software platform that allows you to build, test, and deploy applications quickly. Docker packages software into standardized units called containers that have everything the software needs to run including libraries, system tools, code, and runtime</a:t>
            </a:r>
          </a:p>
          <a:p>
            <a:endParaRPr lang="en-US" sz="2400" b="0" i="0" dirty="0">
              <a:effectLst/>
              <a:cs typeface="Calibri" panose="020F0502020204030204" pitchFamily="34" charset="0"/>
            </a:endParaRPr>
          </a:p>
          <a:p>
            <a:r>
              <a:rPr lang="en-US" sz="2400" b="1" i="0" dirty="0">
                <a:effectLst/>
                <a:cs typeface="Calibri" panose="020F0502020204030204" pitchFamily="34" charset="0"/>
              </a:rPr>
              <a:t>Docker compose: </a:t>
            </a:r>
            <a:r>
              <a:rPr lang="en-US" sz="2400" i="0" dirty="0">
                <a:effectLst/>
                <a:cs typeface="Calibri" panose="020F0502020204030204" pitchFamily="34" charset="0"/>
              </a:rPr>
              <a:t>Docker Compose is a tool that was developed to help define and share multi-container applications. With Compose, we can create a YAML file to define the services and with a single command, can spin everything up or tear it all down</a:t>
            </a:r>
          </a:p>
          <a:p>
            <a:endParaRPr lang="en-US" sz="2400" i="0" dirty="0">
              <a:effectLst/>
              <a:cs typeface="Calibri" panose="020F0502020204030204" pitchFamily="34" charset="0"/>
            </a:endParaRPr>
          </a:p>
          <a:p>
            <a:r>
              <a:rPr lang="en-US" sz="2400" b="1" dirty="0">
                <a:cs typeface="Calibri" panose="020F0502020204030204" pitchFamily="34" charset="0"/>
              </a:rPr>
              <a:t>Docker Swarm: </a:t>
            </a:r>
            <a:r>
              <a:rPr lang="en-US" sz="2400" dirty="0">
                <a:cs typeface="Calibri" panose="020F0502020204030204" pitchFamily="34" charset="0"/>
              </a:rPr>
              <a:t>Docker Swarm is a clustering and scheduling tool for Docker containers. With Swarm, IT administrators and developers can establish and manage a cluster of Docker nodes as a single virtual system</a:t>
            </a:r>
            <a:endParaRPr lang="en-US" sz="2400" i="0" dirty="0">
              <a:effectLst/>
              <a:cs typeface="Calibri" panose="020F0502020204030204" pitchFamily="34" charset="0"/>
            </a:endParaRPr>
          </a:p>
          <a:p>
            <a:endParaRPr lang="en-US" i="0" dirty="0">
              <a:effectLst/>
              <a:cs typeface="Calibri" panose="020F0502020204030204" pitchFamily="34" charset="0"/>
            </a:endParaRPr>
          </a:p>
        </p:txBody>
      </p:sp>
    </p:spTree>
    <p:extLst>
      <p:ext uri="{BB962C8B-B14F-4D97-AF65-F5344CB8AC3E}">
        <p14:creationId xmlns:p14="http://schemas.microsoft.com/office/powerpoint/2010/main" val="43174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FC826-E83C-4B59-D883-A85E1581C185}"/>
              </a:ext>
            </a:extLst>
          </p:cNvPr>
          <p:cNvSpPr>
            <a:spLocks noGrp="1"/>
          </p:cNvSpPr>
          <p:nvPr>
            <p:ph type="title"/>
          </p:nvPr>
        </p:nvSpPr>
        <p:spPr/>
        <p:txBody>
          <a:bodyPr/>
          <a:lstStyle/>
          <a:p>
            <a:r>
              <a:rPr lang="en-US" dirty="0"/>
              <a:t> </a:t>
            </a:r>
          </a:p>
        </p:txBody>
      </p:sp>
      <p:sp>
        <p:nvSpPr>
          <p:cNvPr id="3" name="Content Placeholder 2">
            <a:extLst>
              <a:ext uri="{FF2B5EF4-FFF2-40B4-BE49-F238E27FC236}">
                <a16:creationId xmlns:a16="http://schemas.microsoft.com/office/drawing/2014/main" id="{721B061D-7847-DF35-7576-9239597BB96E}"/>
              </a:ext>
            </a:extLst>
          </p:cNvPr>
          <p:cNvSpPr>
            <a:spLocks noGrp="1"/>
          </p:cNvSpPr>
          <p:nvPr>
            <p:ph idx="1"/>
          </p:nvPr>
        </p:nvSpPr>
        <p:spPr>
          <a:xfrm>
            <a:off x="0" y="0"/>
            <a:ext cx="12192000" cy="6858000"/>
          </a:xfrm>
        </p:spPr>
        <p:txBody>
          <a:bodyPr/>
          <a:lstStyle/>
          <a:p>
            <a:pPr algn="ctr"/>
            <a:endParaRPr lang="en-US" dirty="0"/>
          </a:p>
          <a:p>
            <a:pPr algn="ctr"/>
            <a:endParaRPr lang="en-US" dirty="0"/>
          </a:p>
          <a:p>
            <a:pPr algn="ctr"/>
            <a:endParaRPr lang="en-US" dirty="0"/>
          </a:p>
          <a:p>
            <a:pPr algn="ctr"/>
            <a:endParaRPr lang="en-US" dirty="0"/>
          </a:p>
          <a:p>
            <a:pPr algn="ctr"/>
            <a:endParaRPr lang="en-US" dirty="0"/>
          </a:p>
          <a:p>
            <a:pPr marL="0" indent="0" algn="ctr">
              <a:buNone/>
            </a:pPr>
            <a:r>
              <a:rPr lang="en-US" sz="4400" dirty="0"/>
              <a:t>Project </a:t>
            </a:r>
          </a:p>
          <a:p>
            <a:pPr marL="0" indent="0" algn="ctr">
              <a:buNone/>
            </a:pPr>
            <a:r>
              <a:rPr lang="en-US" sz="4400" dirty="0"/>
              <a:t>Demonstration</a:t>
            </a:r>
          </a:p>
        </p:txBody>
      </p:sp>
      <mc:AlternateContent xmlns:mc="http://schemas.openxmlformats.org/markup-compatibility/2006">
        <mc:Choice xmlns:am3d="http://schemas.microsoft.com/office/drawing/2017/model3d" Requires="am3d">
          <p:graphicFrame>
            <p:nvGraphicFramePr>
              <p:cNvPr id="4" name="3D Model 3" descr="Projection Canvas">
                <a:extLst>
                  <a:ext uri="{FF2B5EF4-FFF2-40B4-BE49-F238E27FC236}">
                    <a16:creationId xmlns:a16="http://schemas.microsoft.com/office/drawing/2014/main" id="{4BCA6C70-9894-5E04-69C9-A1B693AB53E8}"/>
                  </a:ext>
                </a:extLst>
              </p:cNvPr>
              <p:cNvGraphicFramePr>
                <a:graphicFrameLocks noChangeAspect="1"/>
              </p:cNvGraphicFramePr>
              <p:nvPr>
                <p:extLst>
                  <p:ext uri="{D42A27DB-BD31-4B8C-83A1-F6EECF244321}">
                    <p14:modId xmlns:p14="http://schemas.microsoft.com/office/powerpoint/2010/main" val="1930979201"/>
                  </p:ext>
                </p:extLst>
              </p:nvPr>
            </p:nvGraphicFramePr>
            <p:xfrm>
              <a:off x="9836475" y="3240827"/>
              <a:ext cx="1608414" cy="3283448"/>
            </p:xfrm>
            <a:graphic>
              <a:graphicData uri="http://schemas.microsoft.com/office/drawing/2017/model3d">
                <am3d:model3d r:embed="rId2">
                  <am3d:spPr>
                    <a:xfrm>
                      <a:off x="0" y="0"/>
                      <a:ext cx="1608414" cy="3283448"/>
                    </a:xfrm>
                    <a:prstGeom prst="rect">
                      <a:avLst/>
                    </a:prstGeom>
                  </am3d:spPr>
                  <am3d:camera>
                    <am3d:pos x="0" y="0" z="61616400"/>
                    <am3d:up dx="0" dy="36000000" dz="0"/>
                    <am3d:lookAt x="0" y="0" z="0"/>
                    <am3d:perspective fov="2700000"/>
                  </am3d:camera>
                  <am3d:trans>
                    <am3d:meterPerModelUnit n="454545" d="1000000"/>
                    <am3d:preTrans dx="0" dy="-18000000" dz="0"/>
                    <am3d:scale>
                      <am3d:sx n="1000000" d="1000000"/>
                      <am3d:sy n="1000000" d="1000000"/>
                      <am3d:sz n="1000000" d="1000000"/>
                    </am3d:scale>
                    <am3d:rot ax="1449253" ay="-2911281" az="-1114281"/>
                    <am3d:postTrans dx="0" dy="0" dz="0"/>
                  </am3d:trans>
                  <am3d:raster rName="Office3DRenderer" rVer="16.0.8326">
                    <am3d:blip r:embed="rId3"/>
                  </am3d:raster>
                  <am3d:objViewport viewportSz="39496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Projection Canvas">
                <a:extLst>
                  <a:ext uri="{FF2B5EF4-FFF2-40B4-BE49-F238E27FC236}">
                    <a16:creationId xmlns:a16="http://schemas.microsoft.com/office/drawing/2014/main" id="{4BCA6C70-9894-5E04-69C9-A1B693AB53E8}"/>
                  </a:ext>
                </a:extLst>
              </p:cNvPr>
              <p:cNvPicPr>
                <a:picLocks noGrp="1" noRot="1" noChangeAspect="1" noMove="1" noResize="1" noEditPoints="1" noAdjustHandles="1" noChangeArrowheads="1" noChangeShapeType="1" noCrop="1"/>
              </p:cNvPicPr>
              <p:nvPr/>
            </p:nvPicPr>
            <p:blipFill>
              <a:blip r:embed="rId3"/>
              <a:stretch>
                <a:fillRect/>
              </a:stretch>
            </p:blipFill>
            <p:spPr>
              <a:xfrm>
                <a:off x="9836475" y="3240827"/>
                <a:ext cx="1608414" cy="328344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Mini Projector">
                <a:extLst>
                  <a:ext uri="{FF2B5EF4-FFF2-40B4-BE49-F238E27FC236}">
                    <a16:creationId xmlns:a16="http://schemas.microsoft.com/office/drawing/2014/main" id="{47D018AD-A311-EF99-EF29-CE230280B45A}"/>
                  </a:ext>
                </a:extLst>
              </p:cNvPr>
              <p:cNvGraphicFramePr>
                <a:graphicFrameLocks noChangeAspect="1"/>
              </p:cNvGraphicFramePr>
              <p:nvPr>
                <p:extLst>
                  <p:ext uri="{D42A27DB-BD31-4B8C-83A1-F6EECF244321}">
                    <p14:modId xmlns:p14="http://schemas.microsoft.com/office/powerpoint/2010/main" val="1873239902"/>
                  </p:ext>
                </p:extLst>
              </p:nvPr>
            </p:nvGraphicFramePr>
            <p:xfrm rot="20760118" flipH="1">
              <a:off x="391775" y="442559"/>
              <a:ext cx="3943855" cy="2318725"/>
            </p:xfrm>
            <a:graphic>
              <a:graphicData uri="http://schemas.microsoft.com/office/drawing/2017/model3d">
                <am3d:model3d r:embed="rId4">
                  <am3d:spPr>
                    <a:xfrm rot="20760118" flipH="1">
                      <a:off x="0" y="0"/>
                      <a:ext cx="3943855" cy="2318725"/>
                    </a:xfrm>
                    <a:prstGeom prst="rect">
                      <a:avLst/>
                    </a:prstGeom>
                  </am3d:spPr>
                  <am3d:camera>
                    <am3d:pos x="0" y="0" z="62477458"/>
                    <am3d:up dx="0" dy="36000000" dz="0"/>
                    <am3d:lookAt x="0" y="0" z="0"/>
                    <am3d:perspective fov="2700000"/>
                  </am3d:camera>
                  <am3d:trans>
                    <am3d:meterPerModelUnit n="3907700" d="1000000"/>
                    <am3d:preTrans dx="0" dy="-6023093" dz="0"/>
                    <am3d:scale>
                      <am3d:sx n="1000000" d="1000000"/>
                      <am3d:sy n="1000000" d="1000000"/>
                      <am3d:sz n="1000000" d="1000000"/>
                    </am3d:scale>
                    <am3d:rot ax="1832162" ay="-1561918" az="-870870"/>
                    <am3d:postTrans dx="0" dy="0" dz="0"/>
                  </am3d:trans>
                  <am3d:raster rName="Office3DRenderer" rVer="16.0.8326">
                    <am3d:blip r:embed="rId5"/>
                  </am3d:raster>
                  <am3d:objViewport viewportSz="3447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Mini Projector">
                <a:extLst>
                  <a:ext uri="{FF2B5EF4-FFF2-40B4-BE49-F238E27FC236}">
                    <a16:creationId xmlns:a16="http://schemas.microsoft.com/office/drawing/2014/main" id="{47D018AD-A311-EF99-EF29-CE230280B45A}"/>
                  </a:ext>
                </a:extLst>
              </p:cNvPr>
              <p:cNvPicPr>
                <a:picLocks noGrp="1" noRot="1" noChangeAspect="1" noMove="1" noResize="1" noEditPoints="1" noAdjustHandles="1" noChangeArrowheads="1" noChangeShapeType="1" noCrop="1"/>
              </p:cNvPicPr>
              <p:nvPr/>
            </p:nvPicPr>
            <p:blipFill>
              <a:blip r:embed="rId5"/>
              <a:stretch>
                <a:fillRect/>
              </a:stretch>
            </p:blipFill>
            <p:spPr>
              <a:xfrm rot="20760118" flipH="1">
                <a:off x="391775" y="442559"/>
                <a:ext cx="3943855" cy="2318725"/>
              </a:xfrm>
              <a:prstGeom prst="rect">
                <a:avLst/>
              </a:prstGeom>
            </p:spPr>
          </p:pic>
        </mc:Fallback>
      </mc:AlternateContent>
    </p:spTree>
    <p:extLst>
      <p:ext uri="{BB962C8B-B14F-4D97-AF65-F5344CB8AC3E}">
        <p14:creationId xmlns:p14="http://schemas.microsoft.com/office/powerpoint/2010/main" val="33240426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351</TotalTime>
  <Words>561</Words>
  <Application>Microsoft Office PowerPoint</Application>
  <PresentationFormat>Widescreen</PresentationFormat>
  <Paragraphs>75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5G Ansible deployment - Zabbix </vt:lpstr>
      <vt:lpstr>Project Goal</vt:lpstr>
      <vt:lpstr>Tools used for the project: -</vt:lpstr>
      <vt:lpstr>Ansible</vt:lpstr>
      <vt:lpstr>Why Ansible?</vt:lpstr>
      <vt:lpstr> Example of YAML Script:-</vt:lpstr>
      <vt:lpstr>Zabbix</vt:lpstr>
      <vt:lpstr>Overview of Docker tools used</vt:lpstr>
      <vt:lpstr> </vt:lpstr>
      <vt:lpstr>Scenario/Use Case 1 – Container Recovery</vt:lpstr>
      <vt:lpstr>Scenario/Use Case 2 – Distributed Load</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Ansible deployment - Zabbix </dc:title>
  <dc:creator>pinal prajapati</dc:creator>
  <cp:lastModifiedBy>Tobi Aribaloye</cp:lastModifiedBy>
  <cp:revision>8</cp:revision>
  <dcterms:created xsi:type="dcterms:W3CDTF">2023-03-20T04:13:09Z</dcterms:created>
  <dcterms:modified xsi:type="dcterms:W3CDTF">2023-04-02T02:05:27Z</dcterms:modified>
</cp:coreProperties>
</file>